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66" r:id="rId4"/>
    <p:sldId id="258" r:id="rId5"/>
    <p:sldId id="259" r:id="rId6"/>
    <p:sldId id="257" r:id="rId7"/>
    <p:sldId id="260" r:id="rId8"/>
    <p:sldId id="261" r:id="rId9"/>
    <p:sldId id="262" r:id="rId10"/>
    <p:sldId id="263" r:id="rId11"/>
    <p:sldId id="267" r:id="rId12"/>
    <p:sldId id="264" r:id="rId13"/>
    <p:sldId id="265" r:id="rId14"/>
  </p:sldIdLst>
  <p:sldSz cx="12192000" cy="6858000"/>
  <p:notesSz cx="6858000" cy="9144000"/>
  <p:embeddedFontLst>
    <p:embeddedFont>
      <p:font typeface="Helvetica" panose="020B0604020202020204" pitchFamily="34" charset="0"/>
      <p:regular r:id="rId16"/>
      <p:bold r:id="rId17"/>
      <p:italic r:id="rId18"/>
      <p:boldItalic r:id="rId19"/>
    </p:embeddedFont>
    <p:embeddedFont>
      <p:font typeface="Inter" panose="02000503000000020004" pitchFamily="2" charset="0"/>
      <p:regular r:id="rId20"/>
      <p:bold r:id="rId21"/>
    </p:embeddedFont>
    <p:embeddedFont>
      <p:font typeface="Inter ExtraBold" panose="02000503000000020004" pitchFamily="2" charset="0"/>
      <p:bold r:id="rId22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7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81" y="1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Sale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List1!$A$2:$A$7</c:f>
              <c:strCache>
                <c:ptCount val="6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D6-4598-866B-DC4DDD192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63522-AD94-417E-8541-6A43805EBB04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AE755-0E3D-47C0-A6FF-1CB390831A5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6070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CAD59F-E84E-375F-436F-AC26382EF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3779" y="1122363"/>
            <a:ext cx="10420020" cy="2387600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D615EF2-F6D1-AF2C-E997-516727210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779" y="3602038"/>
            <a:ext cx="10420019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1" name="Zástupný symbol pro datum 3">
            <a:extLst>
              <a:ext uri="{FF2B5EF4-FFF2-40B4-BE49-F238E27FC236}">
                <a16:creationId xmlns:a16="http://schemas.microsoft.com/office/drawing/2014/main" id="{25B58409-870F-7254-79FF-E2EDA666FF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12" name="Zástupný symbol pro zápatí 4">
            <a:extLst>
              <a:ext uri="{FF2B5EF4-FFF2-40B4-BE49-F238E27FC236}">
                <a16:creationId xmlns:a16="http://schemas.microsoft.com/office/drawing/2014/main" id="{87F541CB-1EC0-DA9E-E506-D8F95B488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3" name="Zástupný symbol pro číslo snímku 5">
            <a:extLst>
              <a:ext uri="{FF2B5EF4-FFF2-40B4-BE49-F238E27FC236}">
                <a16:creationId xmlns:a16="http://schemas.microsoft.com/office/drawing/2014/main" id="{7835C4B6-F2A4-41EB-AA35-E54051987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948B5B0D-8499-4371-BD84-00036ACFF5E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455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BB52A5-C6F0-03B8-8A29-DD06EF600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1109395-3C6A-DC63-7957-8D39EABB4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BD0E2881-5DD2-1D53-DCD9-86179D39E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10" name="Zástupný symbol pro zápatí 4">
            <a:extLst>
              <a:ext uri="{FF2B5EF4-FFF2-40B4-BE49-F238E27FC236}">
                <a16:creationId xmlns:a16="http://schemas.microsoft.com/office/drawing/2014/main" id="{5F8FC4D6-FA53-4DCC-FE7A-53BA8708D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FEF9784E-440D-5ACC-9943-226EF4FE7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948B5B0D-8499-4371-BD84-00036ACFF5E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060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FE152E-EC4F-D69E-345A-4FBA0E6F4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7F7EF7C-13D5-28EE-C125-BA741DB23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symbol pro datum 3">
            <a:extLst>
              <a:ext uri="{FF2B5EF4-FFF2-40B4-BE49-F238E27FC236}">
                <a16:creationId xmlns:a16="http://schemas.microsoft.com/office/drawing/2014/main" id="{E554A5C5-A19D-7F44-6D35-43009EC71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12" name="Zástupný symbol pro zápatí 4">
            <a:extLst>
              <a:ext uri="{FF2B5EF4-FFF2-40B4-BE49-F238E27FC236}">
                <a16:creationId xmlns:a16="http://schemas.microsoft.com/office/drawing/2014/main" id="{5D6F2B10-FEB0-6BFF-93CD-1CCE158B9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3" name="Zástupný symbol pro číslo snímku 5">
            <a:extLst>
              <a:ext uri="{FF2B5EF4-FFF2-40B4-BE49-F238E27FC236}">
                <a16:creationId xmlns:a16="http://schemas.microsoft.com/office/drawing/2014/main" id="{0B2B443B-BBF1-82B3-F308-F0F12040F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948B5B0D-8499-4371-BD84-00036ACFF5E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262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8778BF-2629-5EE9-6672-AEA5AB101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842B2C5-A97F-A4D5-C4C5-C0072BD1E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52FDDF8-EC1A-471D-9EEC-05CDE8B49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5" name="Zástupný symbol pro datum 3">
            <a:extLst>
              <a:ext uri="{FF2B5EF4-FFF2-40B4-BE49-F238E27FC236}">
                <a16:creationId xmlns:a16="http://schemas.microsoft.com/office/drawing/2014/main" id="{06B29F0B-5390-4F43-BFC4-BF14FCD3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16" name="Zástupný symbol pro zápatí 4">
            <a:extLst>
              <a:ext uri="{FF2B5EF4-FFF2-40B4-BE49-F238E27FC236}">
                <a16:creationId xmlns:a16="http://schemas.microsoft.com/office/drawing/2014/main" id="{8ABCA485-9029-8CB5-FCD2-01625144C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7" name="Zástupný symbol pro číslo snímku 5">
            <a:extLst>
              <a:ext uri="{FF2B5EF4-FFF2-40B4-BE49-F238E27FC236}">
                <a16:creationId xmlns:a16="http://schemas.microsoft.com/office/drawing/2014/main" id="{6CA25AF1-5CCD-B105-BB7E-E2218D87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948B5B0D-8499-4371-BD84-00036ACFF5E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1827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210905-EB41-7939-863A-C372B11B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E71209C-9FDE-85F4-48D0-9F379BF7E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D1768BB-2FD3-9B17-D45E-51C8EFDC5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F55DACC-B9C2-D222-DAC2-A6B72679FF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51F2A02-7E0D-72FA-A661-50B4C840A4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7" name="Zástupný symbol pro datum 3">
            <a:extLst>
              <a:ext uri="{FF2B5EF4-FFF2-40B4-BE49-F238E27FC236}">
                <a16:creationId xmlns:a16="http://schemas.microsoft.com/office/drawing/2014/main" id="{7DEB1E6E-550D-E714-D03D-FA4C31BC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18" name="Zástupný symbol pro zápatí 4">
            <a:extLst>
              <a:ext uri="{FF2B5EF4-FFF2-40B4-BE49-F238E27FC236}">
                <a16:creationId xmlns:a16="http://schemas.microsoft.com/office/drawing/2014/main" id="{FBCC6D4A-3F44-6760-D8DB-507E7B12C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9" name="Zástupný symbol pro číslo snímku 5">
            <a:extLst>
              <a:ext uri="{FF2B5EF4-FFF2-40B4-BE49-F238E27FC236}">
                <a16:creationId xmlns:a16="http://schemas.microsoft.com/office/drawing/2014/main" id="{C79087E8-27F5-F100-847D-6CA7AFF8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algn="r"/>
            <a:fld id="{948B5B0D-8499-4371-BD84-00036ACFF5E6}" type="slidenum">
              <a:rPr lang="cs-CZ" smtClean="0"/>
              <a:pPr algn="r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65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CB9C89-F996-B169-24C8-648B61DF2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3">
            <a:extLst>
              <a:ext uri="{FF2B5EF4-FFF2-40B4-BE49-F238E27FC236}">
                <a16:creationId xmlns:a16="http://schemas.microsoft.com/office/drawing/2014/main" id="{F0480AD1-50EA-468C-74FB-AED2A55609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11" name="Zástupný symbol pro zápatí 4">
            <a:extLst>
              <a:ext uri="{FF2B5EF4-FFF2-40B4-BE49-F238E27FC236}">
                <a16:creationId xmlns:a16="http://schemas.microsoft.com/office/drawing/2014/main" id="{8D186CDD-94B3-1B85-7A07-62A36DDD2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E4AB72CF-9879-D609-27DF-04209E5C4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948B5B0D-8499-4371-BD84-00036ACFF5E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4396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78DA05A6-57FD-6751-BA58-835167AA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10" name="Zástupný symbol pro zápatí 4">
            <a:extLst>
              <a:ext uri="{FF2B5EF4-FFF2-40B4-BE49-F238E27FC236}">
                <a16:creationId xmlns:a16="http://schemas.microsoft.com/office/drawing/2014/main" id="{647E4AAC-0F45-9C0C-28BD-5F610590B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2B4882CE-0B00-1147-3A84-A971DC86E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948B5B0D-8499-4371-BD84-00036ACFF5E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7798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61530B-C4C3-4ACB-94B2-6E07FB4B9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BBAF2CC-712C-C765-467F-C809E07F9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accent1"/>
                </a:solidFill>
              </a:defRPr>
            </a:lvl3pPr>
            <a:lvl4pPr>
              <a:defRPr sz="2000">
                <a:solidFill>
                  <a:schemeClr val="accent1"/>
                </a:solidFill>
              </a:defRPr>
            </a:lvl4pPr>
            <a:lvl5pPr>
              <a:defRPr sz="20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E736C5D-69C1-94F8-06EC-5472DAE4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71955E7A-B3E9-0027-8AF2-7893DC974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13" name="Zástupný symbol pro zápatí 4">
            <a:extLst>
              <a:ext uri="{FF2B5EF4-FFF2-40B4-BE49-F238E27FC236}">
                <a16:creationId xmlns:a16="http://schemas.microsoft.com/office/drawing/2014/main" id="{ED28647C-254A-51DA-79B5-04908315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EF3A6F3F-0C76-122F-F124-F5A18FC05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algn="r"/>
            <a:fld id="{948B5B0D-8499-4371-BD84-00036ACFF5E6}" type="slidenum">
              <a:rPr lang="cs-CZ" smtClean="0"/>
              <a:pPr algn="r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14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BC4541-88FC-AAB1-185B-9CC9F391B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1713EFC-C522-0EEF-D663-F224F68B30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03C221A-A7E1-9EF9-054F-03F09C1D4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pro datum 3">
            <a:extLst>
              <a:ext uri="{FF2B5EF4-FFF2-40B4-BE49-F238E27FC236}">
                <a16:creationId xmlns:a16="http://schemas.microsoft.com/office/drawing/2014/main" id="{9B8744DB-2A57-F5DA-98C1-8A14E5855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BB015BF0-673B-9B4E-7B22-E076A742D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C8566E8E-FFA9-5A63-A924-961B07525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algn="r"/>
            <a:fld id="{948B5B0D-8499-4371-BD84-00036ACFF5E6}" type="slidenum">
              <a:rPr lang="cs-CZ" smtClean="0"/>
              <a:pPr algn="r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5995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nadpis 1">
            <a:extLst>
              <a:ext uri="{FF2B5EF4-FFF2-40B4-BE49-F238E27FC236}">
                <a16:creationId xmlns:a16="http://schemas.microsoft.com/office/drawing/2014/main" id="{F490338A-F74E-4450-0B59-608F2BF08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174" y="814283"/>
            <a:ext cx="10275651" cy="36075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pic>
        <p:nvPicPr>
          <p:cNvPr id="22" name="Grafický objekt 21">
            <a:extLst>
              <a:ext uri="{FF2B5EF4-FFF2-40B4-BE49-F238E27FC236}">
                <a16:creationId xmlns:a16="http://schemas.microsoft.com/office/drawing/2014/main" id="{3CBC5D7D-6D8B-FC3F-0CF4-8BA2D4FDE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7598" y="5096611"/>
            <a:ext cx="2422752" cy="105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9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254C922-51A4-2724-854D-14F9925A6E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0463" y="743712"/>
            <a:ext cx="4718304" cy="537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4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DC8C624-955C-6360-1FCB-0577B08ED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90B90BF-AE77-C8A4-3E71-F4F7C1144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5A26EC9E-481F-6303-8517-572C78FB73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03720" y="6356350"/>
            <a:ext cx="1473656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B25C118C-9656-4941-A703-8F2B0DF4B7B9}" type="datetimeFigureOut">
              <a:rPr lang="cs-CZ" smtClean="0"/>
              <a:pPr/>
              <a:t>06.03.2024</a:t>
            </a:fld>
            <a:endParaRPr lang="cs-CZ" dirty="0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5F856BBE-6C8E-18F1-185F-BB48F88F6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8467" y="6356350"/>
            <a:ext cx="5185719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A5EAED07-A842-459B-E7F5-F19B78B7E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6910" y="6356350"/>
            <a:ext cx="646889" cy="365125"/>
          </a:xfrm>
          <a:prstGeom prst="rect">
            <a:avLst/>
          </a:prstGeom>
        </p:spPr>
        <p:txBody>
          <a:bodyPr anchor="ctr"/>
          <a:lstStyle>
            <a:lvl1pPr algn="r">
              <a:defRPr sz="1400">
                <a:solidFill>
                  <a:schemeClr val="accent1"/>
                </a:solidFill>
                <a:latin typeface="+mj-lt"/>
              </a:defRPr>
            </a:lvl1pPr>
          </a:lstStyle>
          <a:p>
            <a:fld id="{948B5B0D-8499-4371-BD84-00036ACFF5E6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E70D2968-EE48-6243-6D25-930B294937F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0420" y="6366810"/>
            <a:ext cx="1657021" cy="34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7424E61A-F854-33A1-7CDF-9699E2CD51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5107" b="5107"/>
          <a:stretch/>
        </p:blipFill>
        <p:spPr>
          <a:xfrm>
            <a:off x="-14591" y="0"/>
            <a:ext cx="12221183" cy="6858000"/>
          </a:xfrm>
          <a:prstGeom prst="rect">
            <a:avLst/>
          </a:prstGeom>
        </p:spPr>
      </p:pic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DC8C624-955C-6360-1FCB-0577B08ED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174" y="814283"/>
            <a:ext cx="10275651" cy="19723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90B90BF-AE77-C8A4-3E71-F4F7C1144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174" y="2786584"/>
            <a:ext cx="10275651" cy="17153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8817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id="{3E09E18F-29E0-7BCE-3981-9ED138B1871D}"/>
              </a:ext>
            </a:extLst>
          </p:cNvPr>
          <p:cNvSpPr txBox="1"/>
          <p:nvPr/>
        </p:nvSpPr>
        <p:spPr>
          <a:xfrm>
            <a:off x="4419601" y="5301324"/>
            <a:ext cx="2396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b="0" dirty="0" err="1">
                <a:solidFill>
                  <a:schemeClr val="accent2"/>
                </a:solidFill>
                <a:latin typeface="+mj-lt"/>
              </a:rPr>
              <a:t>Sonika</a:t>
            </a:r>
            <a:r>
              <a:rPr lang="cs-CZ" sz="1800" b="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cs-CZ" sz="1800" b="0" dirty="0" err="1">
                <a:solidFill>
                  <a:schemeClr val="accent2"/>
                </a:solidFill>
                <a:latin typeface="+mj-lt"/>
              </a:rPr>
              <a:t>Johri</a:t>
            </a:r>
            <a:endParaRPr lang="cs-CZ" sz="1800" b="0" dirty="0">
              <a:solidFill>
                <a:schemeClr val="accent2"/>
              </a:solidFill>
              <a:latin typeface="+mj-lt"/>
            </a:endParaRPr>
          </a:p>
          <a:p>
            <a:r>
              <a:rPr lang="cs-CZ" sz="1800" dirty="0">
                <a:solidFill>
                  <a:schemeClr val="bg1"/>
                </a:solidFill>
              </a:rPr>
              <a:t>Senior </a:t>
            </a:r>
            <a:r>
              <a:rPr lang="cs-CZ" sz="1800" dirty="0" err="1">
                <a:solidFill>
                  <a:schemeClr val="bg1"/>
                </a:solidFill>
              </a:rPr>
              <a:t>Scientist</a:t>
            </a:r>
            <a:endParaRPr lang="cs-CZ" sz="1800" dirty="0">
              <a:solidFill>
                <a:schemeClr val="bg1"/>
              </a:solidFill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F9A3078-CA7A-7114-769F-F39C5AE64B13}"/>
              </a:ext>
            </a:extLst>
          </p:cNvPr>
          <p:cNvSpPr txBox="1"/>
          <p:nvPr/>
        </p:nvSpPr>
        <p:spPr>
          <a:xfrm>
            <a:off x="7243864" y="5301323"/>
            <a:ext cx="3993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+mj-lt"/>
              </a:rPr>
              <a:t>Vancouver Island, Canada </a:t>
            </a:r>
          </a:p>
          <a:p>
            <a:r>
              <a:rPr lang="en-US" sz="1800" dirty="0">
                <a:solidFill>
                  <a:schemeClr val="accent3"/>
                </a:solidFill>
              </a:rPr>
              <a:t>2024 March </a:t>
            </a:r>
            <a:r>
              <a:rPr lang="cs-CZ" sz="1800" dirty="0">
                <a:solidFill>
                  <a:schemeClr val="accent3"/>
                </a:solidFill>
              </a:rPr>
              <a:t>8</a:t>
            </a:r>
            <a:r>
              <a:rPr lang="en-US" sz="1800" dirty="0" err="1">
                <a:solidFill>
                  <a:schemeClr val="accent3"/>
                </a:solidFill>
              </a:rPr>
              <a:t>th</a:t>
            </a:r>
            <a:r>
              <a:rPr lang="en-US" sz="1800" dirty="0">
                <a:solidFill>
                  <a:schemeClr val="accent3"/>
                </a:solidFill>
              </a:rPr>
              <a:t> </a:t>
            </a:r>
            <a:endParaRPr lang="cs-CZ" sz="1800" dirty="0">
              <a:solidFill>
                <a:schemeClr val="accent3"/>
              </a:solidFill>
            </a:endParaRP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558C0618-C3E3-67A4-31F2-8F26D00C2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174" y="814283"/>
            <a:ext cx="10275651" cy="3607542"/>
          </a:xfrm>
        </p:spPr>
        <p:txBody>
          <a:bodyPr/>
          <a:lstStyle/>
          <a:p>
            <a:r>
              <a:rPr lang="en-US" dirty="0">
                <a:latin typeface="+mn-lt"/>
              </a:rPr>
              <a:t>Session Y50: </a:t>
            </a:r>
            <a:br>
              <a:rPr lang="en-US" dirty="0"/>
            </a:br>
            <a:r>
              <a:rPr lang="en-US" dirty="0"/>
              <a:t>Quantum machine learning — </a:t>
            </a:r>
            <a:br>
              <a:rPr lang="en-US" dirty="0"/>
            </a:br>
            <a:r>
              <a:rPr lang="en-US" dirty="0"/>
              <a:t>Near-Term Applications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1722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5A5DA-E1BD-F678-7757-BB134DA36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véPole 10">
            <a:extLst>
              <a:ext uri="{FF2B5EF4-FFF2-40B4-BE49-F238E27FC236}">
                <a16:creationId xmlns:a16="http://schemas.microsoft.com/office/drawing/2014/main" id="{90C75403-68E6-76B4-D705-B3C5A80A2F97}"/>
              </a:ext>
            </a:extLst>
          </p:cNvPr>
          <p:cNvSpPr txBox="1"/>
          <p:nvPr/>
        </p:nvSpPr>
        <p:spPr>
          <a:xfrm>
            <a:off x="3764605" y="3075059"/>
            <a:ext cx="744180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4000" dirty="0" err="1">
                <a:solidFill>
                  <a:schemeClr val="bg1"/>
                </a:solidFill>
                <a:latin typeface="+mj-lt"/>
              </a:rPr>
              <a:t>Write</a:t>
            </a:r>
            <a:r>
              <a:rPr lang="cs-CZ" sz="4000" dirty="0">
                <a:solidFill>
                  <a:schemeClr val="bg1"/>
                </a:solidFill>
                <a:latin typeface="+mj-lt"/>
              </a:rPr>
              <a:t> </a:t>
            </a:r>
            <a:r>
              <a:rPr lang="cs-CZ" sz="4000" dirty="0" err="1">
                <a:solidFill>
                  <a:schemeClr val="bg1"/>
                </a:solidFill>
                <a:latin typeface="+mj-lt"/>
              </a:rPr>
              <a:t>Your</a:t>
            </a:r>
            <a:r>
              <a:rPr lang="cs-CZ" sz="4000" dirty="0">
                <a:solidFill>
                  <a:schemeClr val="bg1"/>
                </a:solidFill>
                <a:latin typeface="+mj-lt"/>
              </a:rPr>
              <a:t> Slogan </a:t>
            </a:r>
            <a:r>
              <a:rPr lang="cs-CZ" sz="4000" dirty="0" err="1">
                <a:solidFill>
                  <a:schemeClr val="bg1"/>
                </a:solidFill>
                <a:latin typeface="+mj-lt"/>
              </a:rPr>
              <a:t>Here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7440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A5A0B-245D-BE5F-C3EF-18725F288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38CA5E4-D662-F029-3C23-461C352A1C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Podnadpis 6">
            <a:extLst>
              <a:ext uri="{FF2B5EF4-FFF2-40B4-BE49-F238E27FC236}">
                <a16:creationId xmlns:a16="http://schemas.microsoft.com/office/drawing/2014/main" id="{ACD6322C-AA8D-4854-8043-FD0F427F48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2B24A20-53A2-5B86-11AB-6365358E6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</p:spPr>
        <p:txBody>
          <a:bodyPr/>
          <a:lstStyle/>
          <a:p>
            <a:r>
              <a:rPr lang="en-US"/>
              <a:t>Quantum machine learning — Near-Term Applications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7C19162-B8DE-A8F2-9E3C-410043EA2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</p:spPr>
        <p:txBody>
          <a:bodyPr/>
          <a:lstStyle/>
          <a:p>
            <a:fld id="{948B5B0D-8499-4371-BD84-00036ACFF5E6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7745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D2B0B-978E-7F22-2F16-A0D8D80A7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D639D82F-9CAE-EA66-A0A9-385A442AA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870104A1-F0BE-22D5-9003-FCB1CCD0D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5943963-FDFF-C1E2-7233-30D1E1457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</p:spPr>
        <p:txBody>
          <a:bodyPr/>
          <a:lstStyle/>
          <a:p>
            <a:r>
              <a:rPr lang="en-US"/>
              <a:t>Quantum machine learning — Near-Term Applications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7612C9E-AF53-CD70-E9EE-F943AA7B9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</p:spPr>
        <p:txBody>
          <a:bodyPr/>
          <a:lstStyle/>
          <a:p>
            <a:fld id="{948B5B0D-8499-4371-BD84-00036ACFF5E6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4665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>
            <a:extLst>
              <a:ext uri="{FF2B5EF4-FFF2-40B4-BE49-F238E27FC236}">
                <a16:creationId xmlns:a16="http://schemas.microsoft.com/office/drawing/2014/main" id="{5D4472E9-01D0-5560-0D17-660293725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Zástupný obsah 16">
            <a:extLst>
              <a:ext uri="{FF2B5EF4-FFF2-40B4-BE49-F238E27FC236}">
                <a16:creationId xmlns:a16="http://schemas.microsoft.com/office/drawing/2014/main" id="{56CE2B93-0E4E-A9AC-59E4-F2B0E882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1F8220A-BC10-D88C-6733-9DE7A3B73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</p:spPr>
        <p:txBody>
          <a:bodyPr/>
          <a:lstStyle/>
          <a:p>
            <a:r>
              <a:rPr lang="en-US"/>
              <a:t>Quantum machine learning — Near-Term Applications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E630B86-4964-133E-6536-D172C51BD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</p:spPr>
        <p:txBody>
          <a:bodyPr/>
          <a:lstStyle/>
          <a:p>
            <a:fld id="{948B5B0D-8499-4371-BD84-00036ACFF5E6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347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6A249-BDB4-8031-9C4E-D0FB20786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62785D84-A130-01F6-7D1D-3CFCA15CC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Zástupný obsah 9">
            <a:extLst>
              <a:ext uri="{FF2B5EF4-FFF2-40B4-BE49-F238E27FC236}">
                <a16:creationId xmlns:a16="http://schemas.microsoft.com/office/drawing/2014/main" id="{2C8DC5A2-099C-4FEE-E906-7E2A474B7E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A1900B10-CAE5-CF74-A142-371EF25EE3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4E24582-ED93-38ED-48C4-E2B77A1A9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</p:spPr>
        <p:txBody>
          <a:bodyPr/>
          <a:lstStyle/>
          <a:p>
            <a:r>
              <a:rPr lang="en-US"/>
              <a:t>Quantum machine learning — Near-Term Applications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FAFDAF7-3A30-C422-A350-D96EBE80D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</p:spPr>
        <p:txBody>
          <a:bodyPr/>
          <a:lstStyle/>
          <a:p>
            <a:fld id="{948B5B0D-8499-4371-BD84-00036ACFF5E6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9834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BCB9A-E9C7-8CFD-BCEB-F046E597C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>
            <a:extLst>
              <a:ext uri="{FF2B5EF4-FFF2-40B4-BE49-F238E27FC236}">
                <a16:creationId xmlns:a16="http://schemas.microsoft.com/office/drawing/2014/main" id="{B5F2F3A2-DE14-4B4A-4BB2-8C39223E4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text 14">
            <a:extLst>
              <a:ext uri="{FF2B5EF4-FFF2-40B4-BE49-F238E27FC236}">
                <a16:creationId xmlns:a16="http://schemas.microsoft.com/office/drawing/2014/main" id="{2AEC22B0-522B-239C-C661-0284B026C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obsah 15">
            <a:extLst>
              <a:ext uri="{FF2B5EF4-FFF2-40B4-BE49-F238E27FC236}">
                <a16:creationId xmlns:a16="http://schemas.microsoft.com/office/drawing/2014/main" id="{E9BAB3E3-1A75-4A13-A3EA-54D4D7BF76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79A8E237-9A1F-A127-BB6C-5C87DF3C9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8" name="Zástupný obsah 17">
            <a:extLst>
              <a:ext uri="{FF2B5EF4-FFF2-40B4-BE49-F238E27FC236}">
                <a16:creationId xmlns:a16="http://schemas.microsoft.com/office/drawing/2014/main" id="{88909481-4569-4DB7-AC8D-5E1F5F444E7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B980817-1E64-F1D6-A93E-ACA1C1B26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</p:spPr>
        <p:txBody>
          <a:bodyPr/>
          <a:lstStyle/>
          <a:p>
            <a:r>
              <a:rPr lang="en-US" dirty="0"/>
              <a:t>Quantum machine learning — Near-Term Applications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2721B37-06C9-EC92-EFF1-C42EA24E7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</p:spPr>
        <p:txBody>
          <a:bodyPr/>
          <a:lstStyle/>
          <a:p>
            <a:fld id="{948B5B0D-8499-4371-BD84-00036ACFF5E6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745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FAFED-51BA-4543-CC4C-A7C7B1C5A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>
            <a:extLst>
              <a:ext uri="{FF2B5EF4-FFF2-40B4-BE49-F238E27FC236}">
                <a16:creationId xmlns:a16="http://schemas.microsoft.com/office/drawing/2014/main" id="{9E763C85-5144-5751-5AF5-1F16B5D28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1A7F795-B6C5-A501-8D2D-7B234F159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</p:spPr>
        <p:txBody>
          <a:bodyPr/>
          <a:lstStyle/>
          <a:p>
            <a:r>
              <a:rPr lang="en-US"/>
              <a:t>Quantum machine learning — Near-Term Applications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38AAD8A-72B1-B96A-4729-B3C79696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</p:spPr>
        <p:txBody>
          <a:bodyPr/>
          <a:lstStyle/>
          <a:p>
            <a:fld id="{948B5B0D-8499-4371-BD84-00036ACFF5E6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4844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EB88E-DCC3-8AD0-490C-DE1E2567C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9949AE1F-5421-FFD0-33E2-F8200B55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E0050834-B086-60C6-861D-C69F2585D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49BA00C7-EA06-CFEB-260B-4D8176D7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E7FE9E7-812A-9F66-4B05-F2AD110B0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</p:spPr>
        <p:txBody>
          <a:bodyPr/>
          <a:lstStyle/>
          <a:p>
            <a:r>
              <a:rPr lang="en-US"/>
              <a:t>Quantum machine learning — Near-Term Applications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35F726D-429C-54B7-136E-175B18E7A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</p:spPr>
        <p:txBody>
          <a:bodyPr/>
          <a:lstStyle/>
          <a:p>
            <a:fld id="{948B5B0D-8499-4371-BD84-00036ACFF5E6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1520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13525-1E06-B388-3395-4A76AA62D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7A1D9648-22EA-25D8-1F22-1954C6006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Corporate</a:t>
            </a:r>
            <a:r>
              <a:rPr lang="cs-CZ" dirty="0"/>
              <a:t> </a:t>
            </a:r>
            <a:r>
              <a:rPr lang="cs-CZ" dirty="0" err="1"/>
              <a:t>colors</a:t>
            </a:r>
            <a:endParaRPr lang="cs-CZ" dirty="0"/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825E9D14-8748-BE27-4296-0D2DDBEA8B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3931847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0EF779DF-F940-1B1E-2D0C-7140C78A1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/>
              <a:t>All </a:t>
            </a:r>
            <a:r>
              <a:rPr lang="cs-CZ" dirty="0" err="1"/>
              <a:t>colors</a:t>
            </a:r>
            <a:r>
              <a:rPr lang="cs-CZ" dirty="0"/>
              <a:t> are </a:t>
            </a:r>
            <a:r>
              <a:rPr lang="cs-CZ" dirty="0" err="1"/>
              <a:t>predefined</a:t>
            </a:r>
            <a:r>
              <a:rPr lang="cs-CZ" dirty="0"/>
              <a:t> in </a:t>
            </a:r>
            <a:r>
              <a:rPr lang="cs-CZ" dirty="0" err="1"/>
              <a:t>this</a:t>
            </a:r>
            <a:r>
              <a:rPr lang="cs-CZ" dirty="0"/>
              <a:t> PPT </a:t>
            </a:r>
            <a:r>
              <a:rPr lang="cs-CZ" dirty="0" err="1"/>
              <a:t>template</a:t>
            </a:r>
            <a:r>
              <a:rPr lang="cs-CZ" dirty="0"/>
              <a:t>. It </a:t>
            </a:r>
            <a:r>
              <a:rPr lang="cs-CZ" dirty="0" err="1"/>
              <a:t>means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if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create</a:t>
            </a:r>
            <a:r>
              <a:rPr lang="cs-CZ" dirty="0"/>
              <a:t> </a:t>
            </a:r>
            <a:r>
              <a:rPr lang="cs-CZ" dirty="0" err="1"/>
              <a:t>same</a:t>
            </a:r>
            <a:r>
              <a:rPr lang="cs-CZ" dirty="0"/>
              <a:t> </a:t>
            </a:r>
            <a:r>
              <a:rPr lang="cs-CZ" dirty="0" err="1"/>
              <a:t>content</a:t>
            </a:r>
            <a:r>
              <a:rPr lang="cs-CZ" dirty="0"/>
              <a:t> in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template</a:t>
            </a:r>
            <a:r>
              <a:rPr lang="cs-CZ" dirty="0"/>
              <a:t>,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correct</a:t>
            </a:r>
            <a:r>
              <a:rPr lang="cs-CZ" dirty="0"/>
              <a:t> </a:t>
            </a:r>
            <a:r>
              <a:rPr lang="cs-CZ" dirty="0" err="1"/>
              <a:t>colours</a:t>
            </a:r>
            <a:r>
              <a:rPr lang="cs-CZ" dirty="0"/>
              <a:t> are </a:t>
            </a:r>
            <a:r>
              <a:rPr lang="cs-CZ" dirty="0" err="1"/>
              <a:t>used</a:t>
            </a:r>
            <a:r>
              <a:rPr lang="cs-CZ" dirty="0"/>
              <a:t>. </a:t>
            </a:r>
          </a:p>
          <a:p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color</a:t>
            </a:r>
            <a:r>
              <a:rPr lang="cs-CZ" dirty="0"/>
              <a:t> </a:t>
            </a:r>
            <a:r>
              <a:rPr lang="cs-CZ" dirty="0" err="1"/>
              <a:t>palette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named</a:t>
            </a:r>
            <a:r>
              <a:rPr lang="cs-CZ" dirty="0"/>
              <a:t> </a:t>
            </a:r>
            <a:r>
              <a:rPr lang="cs-CZ" dirty="0">
                <a:solidFill>
                  <a:schemeClr val="tx1"/>
                </a:solidFill>
                <a:latin typeface="+mj-lt"/>
              </a:rPr>
              <a:t>CC </a:t>
            </a:r>
            <a:r>
              <a:rPr lang="cs-CZ" dirty="0" err="1">
                <a:solidFill>
                  <a:schemeClr val="tx1"/>
                </a:solidFill>
                <a:latin typeface="+mj-lt"/>
              </a:rPr>
              <a:t>colors</a:t>
            </a:r>
            <a:r>
              <a:rPr lang="cs-CZ" dirty="0"/>
              <a:t>.</a:t>
            </a:r>
          </a:p>
          <a:p>
            <a:r>
              <a:rPr lang="cs-CZ" dirty="0"/>
              <a:t>E. g.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graph</a:t>
            </a:r>
            <a:r>
              <a:rPr lang="cs-CZ" dirty="0"/>
              <a:t> on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right</a:t>
            </a:r>
            <a:r>
              <a:rPr lang="cs-CZ" dirty="0"/>
              <a:t> </a:t>
            </a:r>
            <a:r>
              <a:rPr lang="cs-CZ" dirty="0" err="1"/>
              <a:t>was</a:t>
            </a:r>
            <a:r>
              <a:rPr lang="cs-CZ" dirty="0"/>
              <a:t> </a:t>
            </a:r>
            <a:r>
              <a:rPr lang="cs-CZ" dirty="0" err="1"/>
              <a:t>created</a:t>
            </a:r>
            <a:r>
              <a:rPr lang="cs-CZ" dirty="0"/>
              <a:t> in PowerPoint (</a:t>
            </a:r>
            <a:r>
              <a:rPr lang="cs-CZ" dirty="0" err="1"/>
              <a:t>while</a:t>
            </a:r>
            <a:r>
              <a:rPr lang="cs-CZ" dirty="0"/>
              <a:t>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template</a:t>
            </a:r>
            <a:r>
              <a:rPr lang="cs-CZ" dirty="0"/>
              <a:t> </a:t>
            </a:r>
            <a:r>
              <a:rPr lang="cs-CZ" dirty="0" err="1"/>
              <a:t>was</a:t>
            </a:r>
            <a:r>
              <a:rPr lang="cs-CZ" dirty="0"/>
              <a:t> </a:t>
            </a:r>
            <a:r>
              <a:rPr lang="cs-CZ" dirty="0" err="1"/>
              <a:t>opened</a:t>
            </a:r>
            <a:r>
              <a:rPr lang="cs-CZ" dirty="0"/>
              <a:t>) via </a:t>
            </a:r>
            <a:r>
              <a:rPr lang="cs-CZ" dirty="0">
                <a:solidFill>
                  <a:schemeClr val="tx2"/>
                </a:solidFill>
              </a:rPr>
              <a:t>Menu </a:t>
            </a:r>
            <a:r>
              <a:rPr lang="cs-CZ" b="0" i="0" u="none" strike="noStrike" dirty="0">
                <a:solidFill>
                  <a:schemeClr val="tx2"/>
                </a:solidFill>
                <a:effectLst/>
                <a:latin typeface="Helvetica" panose="020B0604020202020204" pitchFamily="34" charset="0"/>
              </a:rPr>
              <a:t>&gt; Insert &gt; </a:t>
            </a:r>
            <a:r>
              <a:rPr lang="cs-CZ" b="0" i="0" u="none" strike="noStrike" dirty="0" err="1">
                <a:solidFill>
                  <a:schemeClr val="tx2"/>
                </a:solidFill>
                <a:effectLst/>
                <a:latin typeface="Helvetica" panose="020B0604020202020204" pitchFamily="34" charset="0"/>
              </a:rPr>
              <a:t>Graph</a:t>
            </a:r>
            <a:r>
              <a:rPr lang="cs-CZ" b="0" i="0" u="none" strike="noStrike" dirty="0">
                <a:effectLst/>
                <a:latin typeface="Helvetica" panose="020B0604020202020204" pitchFamily="34" charset="0"/>
              </a:rPr>
              <a:t> and </a:t>
            </a:r>
            <a:r>
              <a:rPr lang="cs-CZ" b="0" i="0" u="none" strike="noStrike" dirty="0" err="1">
                <a:effectLst/>
                <a:latin typeface="Helvetica" panose="020B0604020202020204" pitchFamily="34" charset="0"/>
              </a:rPr>
              <a:t>it</a:t>
            </a:r>
            <a:r>
              <a:rPr lang="cs-CZ" b="0" i="0" u="none" strike="noStrike" dirty="0">
                <a:effectLst/>
                <a:latin typeface="Helvetica" panose="020B0604020202020204" pitchFamily="34" charset="0"/>
              </a:rPr>
              <a:t> </a:t>
            </a:r>
            <a:r>
              <a:rPr lang="cs-CZ" b="0" i="0" u="none" strike="noStrike" dirty="0" err="1">
                <a:effectLst/>
                <a:latin typeface="Helvetica" panose="020B0604020202020204" pitchFamily="34" charset="0"/>
              </a:rPr>
              <a:t>uses</a:t>
            </a:r>
            <a:r>
              <a:rPr lang="cs-CZ" b="0" i="0" u="none" strike="noStrike" dirty="0">
                <a:effectLst/>
                <a:latin typeface="Helvetica" panose="020B0604020202020204" pitchFamily="34" charset="0"/>
              </a:rPr>
              <a:t> </a:t>
            </a:r>
            <a:r>
              <a:rPr lang="cs-CZ" b="0" i="0" u="none" strike="noStrike" dirty="0" err="1">
                <a:effectLst/>
                <a:latin typeface="Helvetica" panose="020B0604020202020204" pitchFamily="34" charset="0"/>
              </a:rPr>
              <a:t>the</a:t>
            </a:r>
            <a:r>
              <a:rPr lang="cs-CZ" b="0" i="0" u="none" strike="noStrike" dirty="0">
                <a:effectLst/>
                <a:latin typeface="Helvetica" panose="020B0604020202020204" pitchFamily="34" charset="0"/>
              </a:rPr>
              <a:t> </a:t>
            </a:r>
            <a:r>
              <a:rPr lang="cs-CZ" b="0" i="0" u="none" strike="noStrike" dirty="0" err="1">
                <a:effectLst/>
                <a:latin typeface="Helvetica" panose="020B0604020202020204" pitchFamily="34" charset="0"/>
              </a:rPr>
              <a:t>corporate</a:t>
            </a:r>
            <a:r>
              <a:rPr lang="cs-CZ" b="0" i="0" u="none" strike="noStrike" dirty="0">
                <a:effectLst/>
                <a:latin typeface="Helvetica" panose="020B0604020202020204" pitchFamily="34" charset="0"/>
              </a:rPr>
              <a:t> </a:t>
            </a:r>
            <a:r>
              <a:rPr lang="cs-CZ" b="0" i="0" u="none" strike="noStrike" dirty="0" err="1">
                <a:effectLst/>
                <a:latin typeface="Helvetica" panose="020B0604020202020204" pitchFamily="34" charset="0"/>
              </a:rPr>
              <a:t>colors</a:t>
            </a:r>
            <a:r>
              <a:rPr lang="cs-CZ" b="0" i="0" u="none" strike="noStrike" dirty="0">
                <a:effectLst/>
                <a:latin typeface="Helvetica" panose="020B0604020202020204" pitchFamily="34" charset="0"/>
              </a:rPr>
              <a:t> </a:t>
            </a:r>
            <a:r>
              <a:rPr lang="cs-CZ" b="0" i="0" u="none" strike="noStrike" dirty="0" err="1">
                <a:effectLst/>
                <a:latin typeface="Helvetica" panose="020B0604020202020204" pitchFamily="34" charset="0"/>
              </a:rPr>
              <a:t>automatically</a:t>
            </a:r>
            <a:r>
              <a:rPr lang="cs-CZ" b="0" i="0" u="none" strike="noStrike" dirty="0">
                <a:effectLst/>
                <a:latin typeface="Helvetica" panose="020B0604020202020204" pitchFamily="34" charset="0"/>
              </a:rPr>
              <a:t>.  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AC94730-3A7F-6AF8-2A4D-6F54913A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</p:spPr>
        <p:txBody>
          <a:bodyPr/>
          <a:lstStyle/>
          <a:p>
            <a:r>
              <a:rPr lang="en-US"/>
              <a:t>Quantum machine learning — Near-Term Applications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21D5A90-51D6-0413-0BFF-F0A517E30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</p:spPr>
        <p:txBody>
          <a:bodyPr/>
          <a:lstStyle/>
          <a:p>
            <a:fld id="{948B5B0D-8499-4371-BD84-00036ACFF5E6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1684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79E50-3971-9F8B-4235-62E640406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>
            <a:extLst>
              <a:ext uri="{FF2B5EF4-FFF2-40B4-BE49-F238E27FC236}">
                <a16:creationId xmlns:a16="http://schemas.microsoft.com/office/drawing/2014/main" id="{A887EC5D-2B33-B536-8B4E-4CD5455D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Zástupný symbol obrázku 12">
            <a:extLst>
              <a:ext uri="{FF2B5EF4-FFF2-40B4-BE49-F238E27FC236}">
                <a16:creationId xmlns:a16="http://schemas.microsoft.com/office/drawing/2014/main" id="{CE875D9C-0E4A-9D40-6F40-D410A6B54B4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B091AD2A-0566-61A4-E388-5C70BC721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9CEB9BB-C3EC-CB28-D39F-1C4A3BC07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8467" y="6356350"/>
            <a:ext cx="5185719" cy="365125"/>
          </a:xfrm>
        </p:spPr>
        <p:txBody>
          <a:bodyPr/>
          <a:lstStyle/>
          <a:p>
            <a:r>
              <a:rPr lang="en-US"/>
              <a:t>Quantum machine learning — Near-Term Applications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0B3888D-B518-0025-09E8-95721B1EC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6910" y="6356350"/>
            <a:ext cx="646889" cy="365125"/>
          </a:xfrm>
        </p:spPr>
        <p:txBody>
          <a:bodyPr/>
          <a:lstStyle/>
          <a:p>
            <a:fld id="{948B5B0D-8499-4371-BD84-00036ACFF5E6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0890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DB839-0010-3775-DE3D-B92A27911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id="{D2CF7689-346F-EF7E-B79B-244E27E1F091}"/>
              </a:ext>
            </a:extLst>
          </p:cNvPr>
          <p:cNvSpPr txBox="1"/>
          <p:nvPr/>
        </p:nvSpPr>
        <p:spPr>
          <a:xfrm>
            <a:off x="4419601" y="5301324"/>
            <a:ext cx="23963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800" b="0" dirty="0" err="1">
                <a:solidFill>
                  <a:schemeClr val="accent2"/>
                </a:solidFill>
                <a:latin typeface="+mj-lt"/>
              </a:rPr>
              <a:t>Sonika</a:t>
            </a:r>
            <a:r>
              <a:rPr lang="cs-CZ" sz="1800" b="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cs-CZ" sz="1800" b="0" dirty="0" err="1">
                <a:solidFill>
                  <a:schemeClr val="accent2"/>
                </a:solidFill>
                <a:latin typeface="+mj-lt"/>
              </a:rPr>
              <a:t>Johri</a:t>
            </a:r>
            <a:endParaRPr lang="cs-CZ" sz="1800" b="0" dirty="0">
              <a:solidFill>
                <a:schemeClr val="accent2"/>
              </a:solidFill>
              <a:latin typeface="+mj-lt"/>
            </a:endParaRPr>
          </a:p>
          <a:p>
            <a:r>
              <a:rPr lang="cs-CZ" sz="1600" dirty="0">
                <a:solidFill>
                  <a:schemeClr val="bg1"/>
                </a:solidFill>
              </a:rPr>
              <a:t>sonikajohri@gmail.com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78297B5-233E-BA4B-36B4-71593ED83686}"/>
              </a:ext>
            </a:extLst>
          </p:cNvPr>
          <p:cNvSpPr txBox="1"/>
          <p:nvPr/>
        </p:nvSpPr>
        <p:spPr>
          <a:xfrm>
            <a:off x="7243864" y="5301323"/>
            <a:ext cx="3993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+mj-lt"/>
              </a:rPr>
              <a:t>Vancouver Island, Canada </a:t>
            </a:r>
          </a:p>
          <a:p>
            <a:r>
              <a:rPr lang="en-US" sz="1800" dirty="0">
                <a:solidFill>
                  <a:schemeClr val="accent3"/>
                </a:solidFill>
              </a:rPr>
              <a:t>2024 March </a:t>
            </a:r>
            <a:r>
              <a:rPr lang="cs-CZ" sz="1800" dirty="0">
                <a:solidFill>
                  <a:schemeClr val="accent3"/>
                </a:solidFill>
              </a:rPr>
              <a:t>8</a:t>
            </a:r>
            <a:r>
              <a:rPr lang="en-US" sz="1800" dirty="0" err="1">
                <a:solidFill>
                  <a:schemeClr val="accent3"/>
                </a:solidFill>
              </a:rPr>
              <a:t>th</a:t>
            </a:r>
            <a:r>
              <a:rPr lang="en-US" sz="1800" dirty="0">
                <a:solidFill>
                  <a:schemeClr val="accent3"/>
                </a:solidFill>
              </a:rPr>
              <a:t> </a:t>
            </a:r>
            <a:endParaRPr lang="cs-CZ" sz="1800" dirty="0">
              <a:solidFill>
                <a:schemeClr val="accent3"/>
              </a:solidFill>
            </a:endParaRP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395298E1-89AC-34BF-E6FB-B1E917877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50" y="2262640"/>
            <a:ext cx="10274300" cy="2606758"/>
          </a:xfrm>
        </p:spPr>
        <p:txBody>
          <a:bodyPr anchor="t"/>
          <a:lstStyle/>
          <a:p>
            <a:r>
              <a:rPr lang="cs-CZ" dirty="0" err="1"/>
              <a:t>Thank</a:t>
            </a:r>
            <a:r>
              <a:rPr lang="cs-CZ" dirty="0"/>
              <a:t> </a:t>
            </a:r>
            <a:r>
              <a:rPr lang="cs-CZ" dirty="0" err="1"/>
              <a:t>you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your</a:t>
            </a:r>
            <a:r>
              <a:rPr lang="cs-CZ" dirty="0"/>
              <a:t> </a:t>
            </a:r>
            <a:r>
              <a:rPr lang="cs-CZ" dirty="0" err="1"/>
              <a:t>attention</a:t>
            </a:r>
            <a:r>
              <a:rPr lang="cs-CZ" dirty="0"/>
              <a:t>!</a:t>
            </a:r>
            <a:endParaRPr lang="en-US" dirty="0">
              <a:latin typeface="+mn-lt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088551D-DA75-2484-F445-1C6CE80B6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20" y="0"/>
            <a:ext cx="1714568" cy="171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1934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CC colors">
      <a:dk1>
        <a:sysClr val="windowText" lastClr="000000"/>
      </a:dk1>
      <a:lt1>
        <a:sysClr val="window" lastClr="FFFFFF"/>
      </a:lt1>
      <a:dk2>
        <a:srgbClr val="001745"/>
      </a:dk2>
      <a:lt2>
        <a:srgbClr val="FEF9EF"/>
      </a:lt2>
      <a:accent1>
        <a:srgbClr val="227C9D"/>
      </a:accent1>
      <a:accent2>
        <a:srgbClr val="17C3B2"/>
      </a:accent2>
      <a:accent3>
        <a:srgbClr val="FFCB77"/>
      </a:accent3>
      <a:accent4>
        <a:srgbClr val="FE6D74"/>
      </a:accent4>
      <a:accent5>
        <a:srgbClr val="FEF9EF"/>
      </a:accent5>
      <a:accent6>
        <a:srgbClr val="001745"/>
      </a:accent6>
      <a:hlink>
        <a:srgbClr val="FE6D74"/>
      </a:hlink>
      <a:folHlink>
        <a:srgbClr val="17C3B2"/>
      </a:folHlink>
    </a:clrScheme>
    <a:fontScheme name="CC fonts">
      <a:majorFont>
        <a:latin typeface="Inter ExtraBold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ver">
  <a:themeElements>
    <a:clrScheme name="CC colors">
      <a:dk1>
        <a:sysClr val="windowText" lastClr="000000"/>
      </a:dk1>
      <a:lt1>
        <a:sysClr val="window" lastClr="FFFFFF"/>
      </a:lt1>
      <a:dk2>
        <a:srgbClr val="001745"/>
      </a:dk2>
      <a:lt2>
        <a:srgbClr val="FEF9EF"/>
      </a:lt2>
      <a:accent1>
        <a:srgbClr val="227C9D"/>
      </a:accent1>
      <a:accent2>
        <a:srgbClr val="17C3B2"/>
      </a:accent2>
      <a:accent3>
        <a:srgbClr val="FFCB77"/>
      </a:accent3>
      <a:accent4>
        <a:srgbClr val="FE6D74"/>
      </a:accent4>
      <a:accent5>
        <a:srgbClr val="FEF9EF"/>
      </a:accent5>
      <a:accent6>
        <a:srgbClr val="001745"/>
      </a:accent6>
      <a:hlink>
        <a:srgbClr val="FE6D74"/>
      </a:hlink>
      <a:folHlink>
        <a:srgbClr val="17C3B2"/>
      </a:folHlink>
    </a:clrScheme>
    <a:fontScheme name="CC fonts">
      <a:majorFont>
        <a:latin typeface="Inter ExtraBold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183</Words>
  <Application>Microsoft Office PowerPoint</Application>
  <PresentationFormat>Širokoúhlá obrazovka</PresentationFormat>
  <Paragraphs>34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12</vt:i4>
      </vt:variant>
    </vt:vector>
  </HeadingPairs>
  <TitlesOfParts>
    <vt:vector size="19" baseType="lpstr">
      <vt:lpstr>Inter</vt:lpstr>
      <vt:lpstr>Calibri</vt:lpstr>
      <vt:lpstr>Helvetica</vt:lpstr>
      <vt:lpstr>Inter ExtraBold</vt:lpstr>
      <vt:lpstr>Arial</vt:lpstr>
      <vt:lpstr>Motiv Office</vt:lpstr>
      <vt:lpstr>Cover</vt:lpstr>
      <vt:lpstr>Session Y50:  Quantum machine learning —  Near-Term Applications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Corporate colors</vt:lpstr>
      <vt:lpstr>Prezentace aplikace PowerPoint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 Tippman</dc:creator>
  <cp:lastModifiedBy>Jan Tippman</cp:lastModifiedBy>
  <cp:revision>20</cp:revision>
  <dcterms:created xsi:type="dcterms:W3CDTF">2024-03-06T09:23:41Z</dcterms:created>
  <dcterms:modified xsi:type="dcterms:W3CDTF">2024-03-06T13:05:38Z</dcterms:modified>
</cp:coreProperties>
</file>